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776" y="180668"/>
            <a:ext cx="3079068" cy="145124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469025" y="4967463"/>
            <a:ext cx="325394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Nombre: Karla </a:t>
            </a:r>
            <a:r>
              <a:rPr lang="es-MX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Belen</a:t>
            </a:r>
            <a:r>
              <a:rPr lang="es-MX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MX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Diaz</a:t>
            </a:r>
            <a:r>
              <a:rPr lang="es-MX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Flores</a:t>
            </a:r>
          </a:p>
          <a:p>
            <a:r>
              <a:rPr lang="es-MX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Materia: Base De Datos</a:t>
            </a:r>
          </a:p>
          <a:p>
            <a:r>
              <a:rPr lang="es-MX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Ingeniero: William Barra</a:t>
            </a:r>
          </a:p>
          <a:p>
            <a:r>
              <a:rPr lang="es-MX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Gestión:</a:t>
            </a:r>
          </a:p>
          <a:p>
            <a:r>
              <a:rPr lang="es-MX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MX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2021</a:t>
            </a:r>
            <a:endParaRPr lang="es-MX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142962" y="2158014"/>
            <a:ext cx="8090805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Bases </a:t>
            </a:r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 </a:t>
            </a:r>
            <a:r>
              <a:rPr lang="pt-BR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Datos</a:t>
            </a:r>
            <a:r>
              <a:rPr lang="pt-B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 SQL </a:t>
            </a:r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Server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506430" y="3517831"/>
            <a:ext cx="4854213" cy="923330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Procesual </a:t>
            </a:r>
            <a:r>
              <a:rPr lang="es-ES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Hito 2</a:t>
            </a:r>
            <a:endParaRPr lang="es-E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499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04939" y="67616"/>
            <a:ext cx="8786701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¿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 </a:t>
            </a:r>
            <a:r>
              <a:rPr lang="en-US" sz="54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significa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PRIMARY KEY </a:t>
            </a:r>
            <a:endParaRPr lang="en-US" sz="5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FOREIGN 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KEY?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13039" y="2652939"/>
            <a:ext cx="6096000" cy="286232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endParaRPr lang="es-MX" dirty="0"/>
          </a:p>
          <a:p>
            <a:r>
              <a:rPr lang="es-MX" dirty="0"/>
              <a:t>Las PRIMARY KEY  clave primaria o clave principal a un campo o a una combinación de campos que identifica de forma única a cada fila de una tabla. Una clave primaria comprende de esta manera una columna o conjunto de columnas</a:t>
            </a:r>
            <a:r>
              <a:rPr lang="es-MX" dirty="0" smtClean="0"/>
              <a:t>.</a:t>
            </a:r>
          </a:p>
          <a:p>
            <a:r>
              <a:rPr lang="es-MX" dirty="0"/>
              <a:t>La llave foránea o FOREIGN KEY , es una columna o varias columnas, que sirven para señalar cual es la llave primaria de otra tabla. La columna o columnas señaladas como FOREIGN KEY , solo podrán tener valores que ya existan en la llave primaria PRIMARY KEY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595" y="3604401"/>
            <a:ext cx="4081849" cy="22960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4636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6724" y="108805"/>
            <a:ext cx="6106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Manejo 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 consultas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26724" y="1140940"/>
            <a:ext cx="7672548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MX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Mostrar </a:t>
            </a:r>
            <a:r>
              <a:rPr lang="es-MX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 jugadores que formen </a:t>
            </a:r>
            <a:endParaRPr lang="es-MX" sz="28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s-MX" sz="28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parte </a:t>
            </a:r>
            <a:r>
              <a:rPr lang="es-MX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del equipo equ-222</a:t>
            </a:r>
          </a:p>
          <a:p>
            <a:pPr algn="ctr"/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32" y="2173075"/>
            <a:ext cx="8768220" cy="43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1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92444" y="18403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MX" sz="28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Mostrar que jugadores que formen </a:t>
            </a:r>
          </a:p>
          <a:p>
            <a:pPr lvl="0"/>
            <a:r>
              <a:rPr lang="es-MX" sz="28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parte del equipo </a:t>
            </a:r>
            <a:r>
              <a:rPr lang="es-MX" sz="2800" b="1" dirty="0" smtClean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equ-333</a:t>
            </a:r>
            <a:endParaRPr lang="es-MX" sz="2800" b="1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94" y="1322173"/>
            <a:ext cx="868801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6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29513" y="14696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MX" sz="2800" b="1" dirty="0" smtClean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Mostrar </a:t>
            </a:r>
            <a:r>
              <a:rPr lang="es-MX" sz="28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aquellos jugadores mayores o igual a 21 años</a:t>
            </a:r>
          </a:p>
          <a:p>
            <a:pPr lvl="0"/>
            <a:endParaRPr lang="es-MX" sz="2800" b="1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31958"/>
            <a:ext cx="10058400" cy="506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5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16011" y="418812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MX" sz="2800" b="1" dirty="0" smtClean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Mostrar </a:t>
            </a:r>
            <a:r>
              <a:rPr lang="es-MX" sz="28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que equipos forman parte del campeonato camp-111 y además sean de la categoría MUJERES.</a:t>
            </a:r>
            <a:endParaRPr lang="es-MX" sz="2800" b="1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77" y="1803807"/>
            <a:ext cx="7406223" cy="47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6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8302" y="159320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MX" sz="2800" b="1" dirty="0" smtClean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Mostrar </a:t>
            </a:r>
            <a:r>
              <a:rPr lang="es-MX" sz="28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el nombre del equipo del jugador con </a:t>
            </a:r>
            <a:r>
              <a:rPr lang="es-MX" sz="2800" b="1" dirty="0" err="1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id_jugador</a:t>
            </a:r>
            <a:r>
              <a:rPr lang="es-MX" sz="28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 igual a jug-333</a:t>
            </a:r>
          </a:p>
          <a:p>
            <a:pPr lvl="0"/>
            <a:endParaRPr lang="es-MX" sz="2800" b="1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967" y="1112831"/>
            <a:ext cx="6642669" cy="56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8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31806" y="14696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MX" sz="2800" b="1" dirty="0" smtClean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Mostrar </a:t>
            </a:r>
            <a:r>
              <a:rPr lang="es-MX" sz="28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el nombre del campeonato del jugador con </a:t>
            </a:r>
            <a:r>
              <a:rPr lang="es-MX" sz="2800" b="1" dirty="0" err="1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id_jugador</a:t>
            </a:r>
            <a:r>
              <a:rPr lang="es-MX" sz="28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12700" dist="38100" dir="2700000" algn="tl" rotWithShape="0">
                    <a:prstClr val="black">
                      <a:lumMod val="50000"/>
                    </a:prstClr>
                  </a:outerShdw>
                </a:effectLst>
              </a:rPr>
              <a:t> igual a jug-333</a:t>
            </a:r>
          </a:p>
          <a:p>
            <a:pPr lvl="0"/>
            <a:endParaRPr lang="es-MX" sz="2800" b="1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44" y="1257713"/>
            <a:ext cx="8562921" cy="51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6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9"/>
            <a:ext cx="12192000" cy="684961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33068" y="401810"/>
            <a:ext cx="4227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¿Que 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es </a:t>
            </a:r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DDL?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33068" y="1785025"/>
            <a:ext cx="6096000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s-MX" dirty="0">
                <a:solidFill>
                  <a:srgbClr val="202124"/>
                </a:solidFill>
                <a:latin typeface="arial" panose="020B0604020202020204" pitchFamily="34" charset="0"/>
              </a:rPr>
              <a:t>El lenguaje de definición de datos (DDL) es un subconjunto de SQL. Es un lenguaje para describir los datos y sus relaciones en una base de datos.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69" y="1030020"/>
            <a:ext cx="4198941" cy="23004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tángulo 7"/>
          <p:cNvSpPr/>
          <p:nvPr/>
        </p:nvSpPr>
        <p:spPr>
          <a:xfrm>
            <a:off x="265957" y="3168240"/>
            <a:ext cx="42274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-ES" sz="5400" b="1" dirty="0">
                <a:ln w="9525">
                  <a:solidFill>
                    <a:prstClr val="black"/>
                  </a:solidFill>
                  <a:prstDash val="solid"/>
                </a:ln>
                <a:solidFill>
                  <a:srgbClr val="AB54D7"/>
                </a:solidFill>
                <a:effectLst>
                  <a:outerShdw blurRad="12700" dist="38100" dir="2700000" algn="tl" rotWithShape="0">
                    <a:srgbClr val="AB54D7">
                      <a:lumMod val="60000"/>
                      <a:lumOff val="40000"/>
                    </a:srgbClr>
                  </a:outerShdw>
                </a:effectLst>
              </a:rPr>
              <a:t>¿Que es DDL?</a:t>
            </a:r>
            <a:endParaRPr lang="es-ES" sz="5400" b="1" dirty="0">
              <a:ln w="9525">
                <a:solidFill>
                  <a:prstClr val="black"/>
                </a:solidFill>
                <a:prstDash val="solid"/>
              </a:ln>
              <a:solidFill>
                <a:srgbClr val="AB54D7"/>
              </a:solidFill>
              <a:effectLst>
                <a:outerShdw blurRad="12700" dist="38100" dir="2700000" algn="tl" rotWithShape="0">
                  <a:srgbClr val="AB54D7">
                    <a:lumMod val="60000"/>
                    <a:lumOff val="40000"/>
                  </a:srgbClr>
                </a:outerShdw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65957" y="4484990"/>
            <a:ext cx="6096000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r>
              <a:rPr lang="es-MX" dirty="0" smtClean="0">
                <a:solidFill>
                  <a:srgbClr val="202124"/>
                </a:solidFill>
                <a:latin typeface="arial" panose="020B0604020202020204" pitchFamily="34" charset="0"/>
              </a:rPr>
              <a:t>El </a:t>
            </a:r>
            <a:r>
              <a:rPr lang="es-MX" dirty="0">
                <a:solidFill>
                  <a:srgbClr val="202124"/>
                </a:solidFill>
                <a:latin typeface="arial" panose="020B0604020202020204" pitchFamily="34" charset="0"/>
              </a:rPr>
              <a:t>lenguaje de manipulación de datos más popular hoy en día es SQL, usado para recuperar y manipular datos en una base de datos relacional. </a:t>
            </a:r>
            <a:endParaRPr lang="es-MX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949" y="3888139"/>
            <a:ext cx="4707361" cy="23616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86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89470" y="2446290"/>
            <a:ext cx="6096000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r>
              <a:rPr lang="es-MX" dirty="0">
                <a:solidFill>
                  <a:srgbClr val="202124"/>
                </a:solidFill>
                <a:latin typeface="arial" panose="020B0604020202020204" pitchFamily="34" charset="0"/>
              </a:rPr>
              <a:t>Las bases de datos relacionales utilizan un lenguaje de consulta estructurado para la manipulación de datos, estas se conforman por filas, columnas y registros y se almacenan por </a:t>
            </a:r>
            <a:r>
              <a:rPr lang="es-MX" dirty="0" smtClean="0">
                <a:solidFill>
                  <a:srgbClr val="202124"/>
                </a:solidFill>
                <a:latin typeface="arial" panose="020B0604020202020204" pitchFamily="34" charset="0"/>
              </a:rPr>
              <a:t>tablas. Las</a:t>
            </a:r>
            <a:r>
              <a:rPr lang="es-MX" dirty="0">
                <a:solidFill>
                  <a:srgbClr val="202124"/>
                </a:solidFill>
                <a:latin typeface="arial" panose="020B0604020202020204" pitchFamily="34" charset="0"/>
              </a:rPr>
              <a:t> bases de datos no relacionales tienen un esquema dinámico, no se requiere la estructura de los datos para su manipulación.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0" y="125281"/>
            <a:ext cx="911384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s-MX" sz="5400" b="1" dirty="0">
                <a:ln/>
                <a:solidFill>
                  <a:srgbClr val="92D050"/>
                </a:solidFill>
              </a:rPr>
              <a:t>¿</a:t>
            </a:r>
            <a:r>
              <a:rPr lang="es-MX" sz="5400" b="1" dirty="0" smtClean="0">
                <a:ln/>
                <a:solidFill>
                  <a:srgbClr val="92D050"/>
                </a:solidFill>
              </a:rPr>
              <a:t>Que </a:t>
            </a:r>
            <a:r>
              <a:rPr lang="es-MX" sz="5400" b="1" dirty="0">
                <a:ln/>
                <a:solidFill>
                  <a:srgbClr val="92D050"/>
                </a:solidFill>
              </a:rPr>
              <a:t>son Bases de Datos </a:t>
            </a:r>
            <a:endParaRPr lang="es-MX" sz="5400" b="1" dirty="0" smtClean="0">
              <a:ln/>
              <a:solidFill>
                <a:srgbClr val="92D050"/>
              </a:solidFill>
            </a:endParaRPr>
          </a:p>
          <a:p>
            <a:r>
              <a:rPr lang="es-MX" sz="5400" b="1" dirty="0" smtClean="0">
                <a:ln/>
                <a:solidFill>
                  <a:srgbClr val="92D050"/>
                </a:solidFill>
              </a:rPr>
              <a:t>relacionales </a:t>
            </a:r>
            <a:r>
              <a:rPr lang="es-MX" sz="5400" b="1" dirty="0">
                <a:ln/>
                <a:solidFill>
                  <a:srgbClr val="92D050"/>
                </a:solidFill>
              </a:rPr>
              <a:t>y no </a:t>
            </a:r>
            <a:r>
              <a:rPr lang="es-MX" sz="5400" b="1" dirty="0" smtClean="0">
                <a:ln/>
                <a:solidFill>
                  <a:srgbClr val="92D050"/>
                </a:solidFill>
              </a:rPr>
              <a:t>relacionales?</a:t>
            </a:r>
            <a:endParaRPr lang="es-ES" sz="5400" b="1" cap="none" spc="0" dirty="0">
              <a:ln/>
              <a:solidFill>
                <a:srgbClr val="92D050"/>
              </a:solidFill>
              <a:effectLst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84" y="3052118"/>
            <a:ext cx="4679092" cy="29244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05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6776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8742" y="174709"/>
            <a:ext cx="41921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</a:t>
            </a:r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Qué </a:t>
            </a:r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es </a:t>
            </a:r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SQL?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18742" y="2137363"/>
            <a:ext cx="6096000" cy="1754326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r>
              <a:rPr lang="es-MX" dirty="0">
                <a:solidFill>
                  <a:srgbClr val="222222"/>
                </a:solidFill>
                <a:latin typeface="clearsans"/>
              </a:rPr>
              <a:t>El Lenguaje de Consulta Estructurado popularmente conocido por sus siglas en inglés como SQL, es un tipo de lenguaje de programación que ayuda a solucionar problemas específicos o relacionados con la definición, manipulación e integridad de la información representada por los datos que se almacenan en las bases de datos.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59" y="2802579"/>
            <a:ext cx="5231505" cy="28598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124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0"/>
            <a:ext cx="9502922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</a:t>
            </a:r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Cuando 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debería de usarse una </a:t>
            </a:r>
            <a:endParaRPr lang="es-MX" sz="5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Base 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 </a:t>
            </a:r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Datos</a:t>
            </a:r>
          </a:p>
          <a:p>
            <a:pPr algn="ctr"/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relacional y no </a:t>
            </a:r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relacional?</a:t>
            </a:r>
            <a:endParaRPr lang="es-MX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64756" y="2632152"/>
            <a:ext cx="5766487" cy="2308324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s-MX" dirty="0"/>
              <a:t>Las bases de datos relacionales se basan en la organización de la información en partes pequeñas que se integran mediante identificadores; a diferencia de las bases de datos no relacionales que, como su nombre lo indica, no tienen un identificador que sirva para relacionar dos o más conjuntos de datos. Además son más robustas, es decir, tienen mayor capacidad de almacenamiento, y son menos vulnerables ante fallas, estas son sus principales características.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343133" y="2909151"/>
            <a:ext cx="5593493" cy="203132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s-MX" dirty="0"/>
              <a:t>Están diseñadas específicamente para modelos de datos específicos y tienen esquemas flexibles para crear aplicaciones modernas. Son ampliamente reconocidas porque son fáciles de desarrollar, tanto en funcionalidad  como en rendimiento a escala. Usan una variedad de modelos de datos, que incluyen documentos, gráficos, clave-valor, en-memoria y búsqueda.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390" y="5107311"/>
            <a:ext cx="3167706" cy="15838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8389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83777" y="1862387"/>
            <a:ext cx="6096000" cy="313932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r>
              <a:rPr lang="es-MX" dirty="0"/>
              <a:t>En cada instalación de SQL Server hay 4 bases de datos de sistema, y la capacidad de crear nuevas bases de datos por el usuario, en los cuales los datos están almacenados en tablas</a:t>
            </a:r>
            <a:r>
              <a:rPr lang="es-MX" dirty="0" smtClean="0"/>
              <a:t>.</a:t>
            </a:r>
            <a:endParaRPr lang="es-MX" dirty="0"/>
          </a:p>
          <a:p>
            <a:r>
              <a:rPr lang="es-MX" dirty="0"/>
              <a:t>Estas bases de datos, creadas por parte de los usuarios, incluyen básicamente un archivo de </a:t>
            </a:r>
            <a:r>
              <a:rPr lang="es-MX" dirty="0" smtClean="0"/>
              <a:t>datos </a:t>
            </a:r>
            <a:r>
              <a:rPr lang="es-MX" dirty="0"/>
              <a:t>con las tablas y los distintos objetos a nivel de la base de datos; y un archivo de registro </a:t>
            </a:r>
            <a:r>
              <a:rPr lang="es-MX" dirty="0" smtClean="0"/>
              <a:t>con </a:t>
            </a:r>
            <a:r>
              <a:rPr lang="es-MX" dirty="0"/>
              <a:t>las transacciones abiertas, y transacciones cerradas, Sujeto al modelo de recuperación </a:t>
            </a:r>
            <a:r>
              <a:rPr lang="es-MX" dirty="0" smtClean="0"/>
              <a:t>seleccionado . </a:t>
            </a:r>
            <a:r>
              <a:rPr lang="es-MX" dirty="0"/>
              <a:t>Se puede crear un conjunto de archivos de datos además del principal </a:t>
            </a:r>
            <a:r>
              <a:rPr lang="es-MX" dirty="0" smtClean="0"/>
              <a:t>por </a:t>
            </a:r>
            <a:r>
              <a:rPr lang="es-MX" dirty="0"/>
              <a:t>consideraciones de eficiencia, partición de carga de trabajo entre los discos rígidos, etc.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59201" y="-161759"/>
            <a:ext cx="90823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</a:t>
            </a:r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Qué 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tipo de base de datos es </a:t>
            </a:r>
            <a:endParaRPr lang="es-MX" sz="5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SQL Server?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327" y="3577233"/>
            <a:ext cx="2838450" cy="2286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8993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-137194" y="-187757"/>
            <a:ext cx="1025864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Mencione 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algunos métodos </a:t>
            </a:r>
            <a:endParaRPr lang="es-MX" sz="5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 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autenticación para </a:t>
            </a:r>
            <a:endParaRPr lang="es-MX" sz="5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acceder 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 una instancia SQL Server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5903" y="2397566"/>
            <a:ext cx="6096000" cy="424731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Configurar el modo de autenticación</a:t>
            </a:r>
          </a:p>
          <a:p>
            <a:r>
              <a:rPr lang="es-MX" dirty="0"/>
              <a:t>Si selecciona la autenticación de modo mixto durante la instalación, debe proporcionar una contraseña segura, y confirmarla después, para la cuenta integrada de administrador del sistema de SQL Server denominada </a:t>
            </a:r>
            <a:r>
              <a:rPr lang="es-MX" dirty="0" err="1"/>
              <a:t>sa</a:t>
            </a:r>
            <a:r>
              <a:rPr lang="es-MX" dirty="0"/>
              <a:t>. La cuenta </a:t>
            </a:r>
            <a:r>
              <a:rPr lang="es-MX" dirty="0" err="1"/>
              <a:t>sa</a:t>
            </a:r>
            <a:r>
              <a:rPr lang="es-MX" dirty="0"/>
              <a:t> se conecta mediante la autenticación de SQL Server </a:t>
            </a:r>
            <a:r>
              <a:rPr lang="es-MX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Conectar a través de la autenticación de Windows</a:t>
            </a:r>
          </a:p>
          <a:p>
            <a:r>
              <a:rPr lang="es-MX" dirty="0"/>
              <a:t>Cuando un usuario se conecta a través de una cuenta de usuario de Microsoft Windows, SQL Server valida el nombre de cuenta y la contraseña con el </a:t>
            </a:r>
            <a:r>
              <a:rPr lang="es-MX" dirty="0" err="1"/>
              <a:t>token</a:t>
            </a:r>
            <a:r>
              <a:rPr lang="es-MX" dirty="0"/>
              <a:t> de la entidad de seguridad de Windows del sistema operativo</a:t>
            </a:r>
            <a:r>
              <a:rPr lang="es-MX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Conectar a través de la autenticación de SQL Server</a:t>
            </a:r>
          </a:p>
          <a:p>
            <a:r>
              <a:rPr lang="es-MX" dirty="0"/>
              <a:t>Cuando se utiliza la autenticación de SQL Server , los inicios de sesión se crean en SQL Server y no se basan en cuentas de usuario de </a:t>
            </a:r>
            <a:r>
              <a:rPr lang="es-MX" dirty="0" smtClean="0"/>
              <a:t>Windows.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53" y="3675926"/>
            <a:ext cx="4243307" cy="2823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259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92330"/>
            <a:ext cx="912313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¿</a:t>
            </a:r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Qué 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tipo de licencia tiene </a:t>
            </a:r>
            <a:endParaRPr lang="es-MX" sz="54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una 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base de datos SQL </a:t>
            </a:r>
            <a:r>
              <a:rPr lang="es-MX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Server?</a:t>
            </a:r>
            <a:endParaRPr lang="es-MX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14184" y="2182503"/>
            <a:ext cx="6096000" cy="2585323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r>
              <a:rPr lang="es-MX" b="1" dirty="0">
                <a:solidFill>
                  <a:srgbClr val="000000"/>
                </a:solidFill>
                <a:latin typeface="Segoe UI" panose="020B0502040204020203" pitchFamily="34" charset="0"/>
              </a:rPr>
              <a:t>Licencias de ediciones</a:t>
            </a:r>
          </a:p>
          <a:p>
            <a:r>
              <a:rPr lang="es-MX" dirty="0">
                <a:solidFill>
                  <a:srgbClr val="000000"/>
                </a:solidFill>
                <a:latin typeface="Segoe UI" panose="020B0502040204020203" pitchFamily="34" charset="0"/>
              </a:rPr>
              <a:t>SQL Server se ofrece en dos ediciones principales para adaptarse a los requisitos únicos de precios, rendimiento y características de organizaciones y usuarios: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0000"/>
                </a:solidFill>
                <a:latin typeface="Segoe UI" panose="020B0502040204020203" pitchFamily="34" charset="0"/>
              </a:rPr>
              <a:t>Enterprise </a:t>
            </a:r>
            <a:r>
              <a:rPr lang="es-MX" dirty="0" err="1">
                <a:solidFill>
                  <a:srgbClr val="000000"/>
                </a:solidFill>
                <a:latin typeface="Segoe UI" panose="020B0502040204020203" pitchFamily="34" charset="0"/>
              </a:rPr>
              <a:t>Edition</a:t>
            </a:r>
            <a:r>
              <a:rPr lang="es-MX" dirty="0">
                <a:solidFill>
                  <a:srgbClr val="000000"/>
                </a:solidFill>
                <a:latin typeface="Segoe UI" panose="020B0502040204020203" pitchFamily="34" charset="0"/>
              </a:rPr>
              <a:t> es ideal para aplicaciones que necesitan rendimiento en memoria, seguridad y alta disponibilidad críticos.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000000"/>
                </a:solidFill>
                <a:latin typeface="Segoe UI" panose="020B0502040204020203" pitchFamily="34" charset="0"/>
              </a:rPr>
              <a:t>Standard </a:t>
            </a:r>
            <a:r>
              <a:rPr lang="es-MX" dirty="0" err="1">
                <a:solidFill>
                  <a:srgbClr val="000000"/>
                </a:solidFill>
                <a:latin typeface="Segoe UI" panose="020B0502040204020203" pitchFamily="34" charset="0"/>
              </a:rPr>
              <a:t>Edition</a:t>
            </a:r>
            <a:r>
              <a:rPr lang="es-MX" dirty="0">
                <a:solidFill>
                  <a:srgbClr val="000000"/>
                </a:solidFill>
                <a:latin typeface="Segoe UI" panose="020B0502040204020203" pitchFamily="34" charset="0"/>
              </a:rPr>
              <a:t> ofrece funciones de base de datos completas para aplicaciones y data </a:t>
            </a:r>
            <a:r>
              <a:rPr lang="es-MX" dirty="0" err="1">
                <a:solidFill>
                  <a:srgbClr val="000000"/>
                </a:solidFill>
                <a:latin typeface="Segoe UI" panose="020B0502040204020203" pitchFamily="34" charset="0"/>
              </a:rPr>
              <a:t>marts</a:t>
            </a:r>
            <a:r>
              <a:rPr lang="es-MX" dirty="0">
                <a:solidFill>
                  <a:srgbClr val="000000"/>
                </a:solidFill>
                <a:latin typeface="Segoe UI" panose="020B0502040204020203" pitchFamily="34" charset="0"/>
              </a:rPr>
              <a:t> de nivel medio.</a:t>
            </a:r>
            <a:endParaRPr lang="es-MX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216" y="2866766"/>
            <a:ext cx="3495845" cy="30938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3732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321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95415" y="2289384"/>
            <a:ext cx="6096000" cy="1477328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r>
              <a:rPr lang="es-MX" dirty="0"/>
              <a:t>Las tablas son objetos de base de datos que contienen todos sus datos. En las tablas, los datos se organizan con arreglo a un formato de filas y columnas, similar al de una hoja de cálculo. Cada fila representa un registro único y cada columna un campo dentro del registro.</a:t>
            </a:r>
          </a:p>
        </p:txBody>
      </p:sp>
      <p:sp>
        <p:nvSpPr>
          <p:cNvPr id="5" name="Rectángulo 4"/>
          <p:cNvSpPr/>
          <p:nvPr/>
        </p:nvSpPr>
        <p:spPr>
          <a:xfrm>
            <a:off x="0" y="193234"/>
            <a:ext cx="57951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dirty="0">
                <a:ln/>
                <a:solidFill>
                  <a:schemeClr val="tx1">
                    <a:lumMod val="95000"/>
                  </a:schemeClr>
                </a:solidFill>
              </a:rPr>
              <a:t>¿</a:t>
            </a:r>
            <a:r>
              <a:rPr lang="es-ES" sz="5400" b="1" dirty="0" smtClean="0">
                <a:ln/>
                <a:solidFill>
                  <a:schemeClr val="tx1">
                    <a:lumMod val="95000"/>
                  </a:schemeClr>
                </a:solidFill>
              </a:rPr>
              <a:t>Qué </a:t>
            </a:r>
            <a:r>
              <a:rPr lang="es-ES" sz="5400" b="1" dirty="0">
                <a:ln/>
                <a:solidFill>
                  <a:schemeClr val="tx1">
                    <a:lumMod val="95000"/>
                  </a:schemeClr>
                </a:solidFill>
              </a:rPr>
              <a:t>es una </a:t>
            </a:r>
            <a:r>
              <a:rPr lang="es-ES" sz="5400" b="1" dirty="0" smtClean="0">
                <a:ln/>
                <a:solidFill>
                  <a:schemeClr val="tx1">
                    <a:lumMod val="95000"/>
                  </a:schemeClr>
                </a:solidFill>
              </a:rPr>
              <a:t>tabla?</a:t>
            </a:r>
            <a:endParaRPr lang="es-ES" sz="5400" b="1" dirty="0">
              <a:ln/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29" y="3766712"/>
            <a:ext cx="4206704" cy="18507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14004525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145</TotalTime>
  <Words>832</Words>
  <Application>Microsoft Office PowerPoint</Application>
  <PresentationFormat>Panorámica</PresentationFormat>
  <Paragraphs>56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Arial</vt:lpstr>
      <vt:lpstr>clearsans</vt:lpstr>
      <vt:lpstr>Segoe UI</vt:lpstr>
      <vt:lpstr>Tw Cen MT</vt:lpstr>
      <vt:lpstr>Gota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Intel PC</dc:creator>
  <cp:lastModifiedBy>Intel PC</cp:lastModifiedBy>
  <cp:revision>11</cp:revision>
  <dcterms:created xsi:type="dcterms:W3CDTF">2021-09-14T02:32:49Z</dcterms:created>
  <dcterms:modified xsi:type="dcterms:W3CDTF">2021-09-14T04:57:55Z</dcterms:modified>
</cp:coreProperties>
</file>